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76" r:id="rId5"/>
    <p:sldId id="370" r:id="rId6"/>
    <p:sldId id="355" r:id="rId7"/>
    <p:sldId id="374" r:id="rId8"/>
    <p:sldId id="371" r:id="rId9"/>
    <p:sldId id="361" r:id="rId10"/>
    <p:sldId id="359" r:id="rId11"/>
    <p:sldId id="362" r:id="rId12"/>
    <p:sldId id="369" r:id="rId13"/>
    <p:sldId id="372" r:id="rId14"/>
    <p:sldId id="373" r:id="rId15"/>
    <p:sldId id="363" r:id="rId16"/>
    <p:sldId id="364" r:id="rId17"/>
  </p:sldIdLst>
  <p:sldSz cx="9720263" cy="6858000"/>
  <p:notesSz cx="7315200" cy="96012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36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36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36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36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06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rman" initials="G" lastIdx="1" clrIdx="0">
    <p:extLst>
      <p:ext uri="{19B8F6BF-5375-455C-9EA6-DF929625EA0E}">
        <p15:presenceInfo xmlns:p15="http://schemas.microsoft.com/office/powerpoint/2012/main" userId="Germ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4AFF"/>
    <a:srgbClr val="FF0000"/>
    <a:srgbClr val="CCECFF"/>
    <a:srgbClr val="008000"/>
    <a:srgbClr val="24246E"/>
    <a:srgbClr val="000066"/>
    <a:srgbClr val="006600"/>
    <a:srgbClr val="00FF00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741" autoAdjust="0"/>
    <p:restoredTop sz="86410"/>
  </p:normalViewPr>
  <p:slideViewPr>
    <p:cSldViewPr>
      <p:cViewPr varScale="1">
        <p:scale>
          <a:sx n="120" d="100"/>
          <a:sy n="120" d="100"/>
        </p:scale>
        <p:origin x="1640" y="192"/>
      </p:cViewPr>
      <p:guideLst>
        <p:guide orient="horz" pos="2160"/>
        <p:guide pos="306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0" d="100"/>
          <a:sy n="90" d="100"/>
        </p:scale>
        <p:origin x="35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1E954E3-05A5-4427-8394-92D2830D1A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936C34-0E25-4D7C-AC36-3CE187D0AB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5A2FCB6-052D-42FF-A9E2-3FB1E55DD11D}" type="datetimeFigureOut">
              <a:rPr lang="en-GB" altLang="en-US"/>
              <a:pPr>
                <a:defRPr/>
              </a:pPr>
              <a:t>08/07/2021</a:t>
            </a:fld>
            <a:endParaRPr lang="en-GB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DB2A19-870A-4860-91A0-57B0E6C528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C21572-297A-4EFA-A054-0842F662A2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75FE85E1-9C86-43B6-9731-AF580D3CC06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>
            <a:extLst>
              <a:ext uri="{FF2B5EF4-FFF2-40B4-BE49-F238E27FC236}">
                <a16:creationId xmlns:a16="http://schemas.microsoft.com/office/drawing/2014/main" id="{36B9366C-45D9-4886-9D9A-71D55AA76E2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66915" name="Rectangle 3">
            <a:extLst>
              <a:ext uri="{FF2B5EF4-FFF2-40B4-BE49-F238E27FC236}">
                <a16:creationId xmlns:a16="http://schemas.microsoft.com/office/drawing/2014/main" id="{73F5C231-7742-44DA-80C4-95238BFCE6E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172" name="Rectangle 4">
            <a:extLst>
              <a:ext uri="{FF2B5EF4-FFF2-40B4-BE49-F238E27FC236}">
                <a16:creationId xmlns:a16="http://schemas.microsoft.com/office/drawing/2014/main" id="{70159899-7818-4DBC-AEDC-E967DA62BAB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6488" y="720725"/>
            <a:ext cx="5102225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6917" name="Rectangle 5">
            <a:extLst>
              <a:ext uri="{FF2B5EF4-FFF2-40B4-BE49-F238E27FC236}">
                <a16:creationId xmlns:a16="http://schemas.microsoft.com/office/drawing/2014/main" id="{4CF90A4D-8E2F-4557-9907-D9D23E3C72C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6918" name="Rectangle 6">
            <a:extLst>
              <a:ext uri="{FF2B5EF4-FFF2-40B4-BE49-F238E27FC236}">
                <a16:creationId xmlns:a16="http://schemas.microsoft.com/office/drawing/2014/main" id="{79B06C92-21BC-4FD2-ADD8-22758EA9405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66919" name="Rectangle 7">
            <a:extLst>
              <a:ext uri="{FF2B5EF4-FFF2-40B4-BE49-F238E27FC236}">
                <a16:creationId xmlns:a16="http://schemas.microsoft.com/office/drawing/2014/main" id="{F703940D-9A27-4251-A82B-86D01D96D3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8799B18A-5F84-4A99-827B-3FCB57A4FE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9083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BC343B70-2448-4EFE-8283-01E385439CF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06488" y="720725"/>
            <a:ext cx="5102225" cy="3600450"/>
          </a:xfrm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794A37D8-D1FD-472D-A266-DF5B729EDD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EB61299B-6D35-4DF3-817C-24884C98E1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5DE9741-A8E7-4931-843E-747C8830D43F}" type="slidenum">
              <a:rPr lang="en-US" altLang="en-US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5">
            <a:extLst>
              <a:ext uri="{FF2B5EF4-FFF2-40B4-BE49-F238E27FC236}">
                <a16:creationId xmlns:a16="http://schemas.microsoft.com/office/drawing/2014/main" id="{BA64E3E3-26AE-4E2E-A4FE-E453C1F22BE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099248" y="6300788"/>
            <a:ext cx="113066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269" rIns="38269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de-CH" sz="850"/>
              <a:t>|</a:t>
            </a:r>
          </a:p>
        </p:txBody>
      </p:sp>
      <p:sp>
        <p:nvSpPr>
          <p:cNvPr id="3" name="Textfeld 17">
            <a:extLst>
              <a:ext uri="{FF2B5EF4-FFF2-40B4-BE49-F238E27FC236}">
                <a16:creationId xmlns:a16="http://schemas.microsoft.com/office/drawing/2014/main" id="{AE02C00E-1424-476C-8E4F-48BAAAB2201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28039" y="6300788"/>
            <a:ext cx="113065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269" rIns="38269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de-CH" sz="850"/>
              <a:t>|</a:t>
            </a:r>
          </a:p>
        </p:txBody>
      </p:sp>
      <p:pic>
        <p:nvPicPr>
          <p:cNvPr id="4" name="Picture 15">
            <a:extLst>
              <a:ext uri="{FF2B5EF4-FFF2-40B4-BE49-F238E27FC236}">
                <a16:creationId xmlns:a16="http://schemas.microsoft.com/office/drawing/2014/main" id="{61AB92F4-0C19-4D6D-81AC-B92D0AF1418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47" y="6276978"/>
            <a:ext cx="149179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94B31A70-C101-47F3-9AC9-9B6A15DE1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65D08BE-E0C7-4D25-840B-E5751EAFA435}" type="datetime1">
              <a:rPr lang="de-DE" altLang="en-US"/>
              <a:pPr>
                <a:defRPr/>
              </a:pPr>
              <a:t>08.07.21</a:t>
            </a:fld>
            <a:endParaRPr lang="de-DE" alt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1F727D-FCB6-4751-B0C8-067E2C56D0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35B2E5B-04D7-431C-92E7-082A531C4C7D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078122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5">
            <a:extLst>
              <a:ext uri="{FF2B5EF4-FFF2-40B4-BE49-F238E27FC236}">
                <a16:creationId xmlns:a16="http://schemas.microsoft.com/office/drawing/2014/main" id="{5DAB02E8-4F42-4309-BB72-3BD3E6BBE3F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099248" y="6300788"/>
            <a:ext cx="113066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269" rIns="38269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de-CH" sz="850"/>
              <a:t>|</a:t>
            </a:r>
          </a:p>
        </p:txBody>
      </p:sp>
      <p:sp>
        <p:nvSpPr>
          <p:cNvPr id="3" name="Textfeld 17">
            <a:extLst>
              <a:ext uri="{FF2B5EF4-FFF2-40B4-BE49-F238E27FC236}">
                <a16:creationId xmlns:a16="http://schemas.microsoft.com/office/drawing/2014/main" id="{F46DC70E-CAFE-4181-997C-496C1F77771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28039" y="6300788"/>
            <a:ext cx="113065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269" rIns="38269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de-CH" sz="850"/>
              <a:t>|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8B3FCC-3947-418A-B133-08A3EF961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E66294B-2FE9-4110-967C-8A8E16157C5E}" type="datetime1">
              <a:rPr lang="de-DE" altLang="en-US"/>
              <a:pPr>
                <a:defRPr/>
              </a:pPr>
              <a:t>08.07.21</a:t>
            </a:fld>
            <a:endParaRPr lang="de-DE" altLang="en-US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66F35D37-6743-4B58-8049-2E51BFCC54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798C4E6-FE27-4779-97F7-FF0237066B2F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657660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5">
            <a:extLst>
              <a:ext uri="{FF2B5EF4-FFF2-40B4-BE49-F238E27FC236}">
                <a16:creationId xmlns:a16="http://schemas.microsoft.com/office/drawing/2014/main" id="{15D66460-13B9-4495-8D3D-D82D1696825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099248" y="6300788"/>
            <a:ext cx="113066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269" rIns="38269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de-CH" sz="850"/>
              <a:t>|</a:t>
            </a:r>
          </a:p>
        </p:txBody>
      </p:sp>
      <p:sp>
        <p:nvSpPr>
          <p:cNvPr id="3" name="Textfeld 17">
            <a:extLst>
              <a:ext uri="{FF2B5EF4-FFF2-40B4-BE49-F238E27FC236}">
                <a16:creationId xmlns:a16="http://schemas.microsoft.com/office/drawing/2014/main" id="{AFA38343-D122-4D49-AC9F-80BB98AD006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28039" y="6300788"/>
            <a:ext cx="113065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269" rIns="38269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de-CH" sz="850"/>
              <a:t>|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C118C8-759F-4833-959F-A138923BC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9BDB46A-25A2-4EA2-A0A0-3DD34350323A}" type="datetime1">
              <a:rPr lang="de-DE" altLang="en-US"/>
              <a:pPr>
                <a:defRPr/>
              </a:pPr>
              <a:t>08.07.21</a:t>
            </a:fld>
            <a:endParaRPr lang="de-DE" altLang="en-US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7FD1DD4A-A324-43A5-BB19-3302DA5349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300B52E-D6A2-4370-A9E5-C91F680A5C9F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365619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5">
            <a:extLst>
              <a:ext uri="{FF2B5EF4-FFF2-40B4-BE49-F238E27FC236}">
                <a16:creationId xmlns:a16="http://schemas.microsoft.com/office/drawing/2014/main" id="{D65358D5-AA02-40A6-B180-E6A7B2D725A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099248" y="6300788"/>
            <a:ext cx="113066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269" rIns="38269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de-CH" sz="850"/>
              <a:t>|</a:t>
            </a:r>
          </a:p>
        </p:txBody>
      </p:sp>
      <p:sp>
        <p:nvSpPr>
          <p:cNvPr id="3" name="Textfeld 17">
            <a:extLst>
              <a:ext uri="{FF2B5EF4-FFF2-40B4-BE49-F238E27FC236}">
                <a16:creationId xmlns:a16="http://schemas.microsoft.com/office/drawing/2014/main" id="{7FE7CAAA-6DE5-4486-8EA1-A9DBA747C2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28039" y="6300788"/>
            <a:ext cx="113065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269" rIns="38269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de-CH" sz="850"/>
              <a:t>|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A8AAD8-41D4-4D1D-9B96-56D6E5C8A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9FDBA01-CF1A-481C-BF9B-143D55BF1ED6}" type="datetime1">
              <a:rPr lang="de-DE" altLang="en-US"/>
              <a:pPr>
                <a:defRPr/>
              </a:pPr>
              <a:t>08.07.21</a:t>
            </a:fld>
            <a:endParaRPr lang="de-DE" altLang="en-US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C67D2000-6120-49E9-BFF7-A77D25B40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363BE6F-A148-437D-977A-810174EE6E08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609223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5">
            <a:extLst>
              <a:ext uri="{FF2B5EF4-FFF2-40B4-BE49-F238E27FC236}">
                <a16:creationId xmlns:a16="http://schemas.microsoft.com/office/drawing/2014/main" id="{71854D23-DAE0-496A-8E8B-ACFD56C4BF6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099248" y="6300788"/>
            <a:ext cx="113066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269" rIns="38269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de-CH" sz="850"/>
              <a:t>|</a:t>
            </a:r>
          </a:p>
        </p:txBody>
      </p:sp>
      <p:sp>
        <p:nvSpPr>
          <p:cNvPr id="3" name="Textfeld 17">
            <a:extLst>
              <a:ext uri="{FF2B5EF4-FFF2-40B4-BE49-F238E27FC236}">
                <a16:creationId xmlns:a16="http://schemas.microsoft.com/office/drawing/2014/main" id="{5D91576F-11F9-45E3-8747-7127DFCC360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28039" y="6300788"/>
            <a:ext cx="113065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269" rIns="38269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de-CH" sz="850"/>
              <a:t>|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98A266-1A97-4FA4-9A72-0DA15C2C8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D2EA195-C8D3-4B14-95B4-1C850021E833}" type="datetime1">
              <a:rPr lang="de-DE" altLang="en-US"/>
              <a:pPr>
                <a:defRPr/>
              </a:pPr>
              <a:t>08.07.21</a:t>
            </a:fld>
            <a:endParaRPr lang="de-DE" altLang="en-US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BE2BC0EE-F5F4-43A7-8DA4-9D7684FBFA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CB702D3-136B-4D6E-8354-29D71E3B9C87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914555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umsplatzhalter 3">
            <a:extLst>
              <a:ext uri="{FF2B5EF4-FFF2-40B4-BE49-F238E27FC236}">
                <a16:creationId xmlns:a16="http://schemas.microsoft.com/office/drawing/2014/main" id="{E6ADAC78-3DAF-43D9-9C49-E03336127B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37730" y="6308728"/>
            <a:ext cx="651393" cy="468313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defRPr sz="850" smtClean="0"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495C3FA-1F5F-4725-A83C-0D05ED2E2DA7}" type="datetime1">
              <a:rPr lang="de-DE" altLang="en-US"/>
              <a:pPr>
                <a:defRPr/>
              </a:pPr>
              <a:t>08.07.21</a:t>
            </a:fld>
            <a:endParaRPr lang="de-DE" altLang="en-US"/>
          </a:p>
        </p:txBody>
      </p:sp>
      <p:sp>
        <p:nvSpPr>
          <p:cNvPr id="18" name="Foliennummernplatzhalter 5">
            <a:extLst>
              <a:ext uri="{FF2B5EF4-FFF2-40B4-BE49-F238E27FC236}">
                <a16:creationId xmlns:a16="http://schemas.microsoft.com/office/drawing/2014/main" id="{AD43987D-ED40-4779-88C6-46EE30E3C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70124" y="6308728"/>
            <a:ext cx="283508" cy="468313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defRPr sz="850" smtClean="0"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2E64348-C592-4B2D-ACF8-2542C37DD3F1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  <p:sp>
        <p:nvSpPr>
          <p:cNvPr id="19" name="Textfeld 15">
            <a:extLst>
              <a:ext uri="{FF2B5EF4-FFF2-40B4-BE49-F238E27FC236}">
                <a16:creationId xmlns:a16="http://schemas.microsoft.com/office/drawing/2014/main" id="{BF32B569-FCFE-48A9-BD61-EB90972CC99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099248" y="6300788"/>
            <a:ext cx="113066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269" rIns="38269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de-CH" sz="850"/>
              <a:t>|</a:t>
            </a:r>
          </a:p>
        </p:txBody>
      </p:sp>
      <p:sp>
        <p:nvSpPr>
          <p:cNvPr id="20" name="Textfeld 17">
            <a:extLst>
              <a:ext uri="{FF2B5EF4-FFF2-40B4-BE49-F238E27FC236}">
                <a16:creationId xmlns:a16="http://schemas.microsoft.com/office/drawing/2014/main" id="{A069EF3C-9409-466E-AAD5-6438A19D0C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28039" y="6300788"/>
            <a:ext cx="113065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269" rIns="38269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de-CH" sz="850"/>
              <a:t>|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DF30FE-2329-4A4E-9ECE-4FC68221295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0"/>
            <a:ext cx="9738827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726" r:id="rId1"/>
    <p:sldLayoutId id="2147486727" r:id="rId2"/>
    <p:sldLayoutId id="2147486728" r:id="rId3"/>
    <p:sldLayoutId id="2147486729" r:id="rId4"/>
    <p:sldLayoutId id="2147486730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677">
          <a:solidFill>
            <a:schemeClr val="tx2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677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677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677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677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86043" algn="ctr" rtl="0" fontAlgn="base">
        <a:spcBef>
          <a:spcPct val="0"/>
        </a:spcBef>
        <a:spcAft>
          <a:spcPct val="0"/>
        </a:spcAft>
        <a:defRPr sz="4677">
          <a:solidFill>
            <a:schemeClr val="tx2"/>
          </a:solidFill>
          <a:latin typeface="Arial" charset="0"/>
        </a:defRPr>
      </a:lvl6pPr>
      <a:lvl7pPr marL="972086" algn="ctr" rtl="0" fontAlgn="base">
        <a:spcBef>
          <a:spcPct val="0"/>
        </a:spcBef>
        <a:spcAft>
          <a:spcPct val="0"/>
        </a:spcAft>
        <a:defRPr sz="4677">
          <a:solidFill>
            <a:schemeClr val="tx2"/>
          </a:solidFill>
          <a:latin typeface="Arial" charset="0"/>
        </a:defRPr>
      </a:lvl7pPr>
      <a:lvl8pPr marL="1458130" algn="ctr" rtl="0" fontAlgn="base">
        <a:spcBef>
          <a:spcPct val="0"/>
        </a:spcBef>
        <a:spcAft>
          <a:spcPct val="0"/>
        </a:spcAft>
        <a:defRPr sz="4677">
          <a:solidFill>
            <a:schemeClr val="tx2"/>
          </a:solidFill>
          <a:latin typeface="Arial" charset="0"/>
        </a:defRPr>
      </a:lvl8pPr>
      <a:lvl9pPr marL="1944173" algn="ctr" rtl="0" fontAlgn="base">
        <a:spcBef>
          <a:spcPct val="0"/>
        </a:spcBef>
        <a:spcAft>
          <a:spcPct val="0"/>
        </a:spcAft>
        <a:defRPr sz="4677">
          <a:solidFill>
            <a:schemeClr val="tx2"/>
          </a:solidFill>
          <a:latin typeface="Arial" charset="0"/>
        </a:defRPr>
      </a:lvl9pPr>
    </p:titleStyle>
    <p:bodyStyle>
      <a:lvl1pPr marL="364532" indent="-364532" algn="l" rtl="0" eaLnBrk="0" fontAlgn="base" hangingPunct="0">
        <a:spcBef>
          <a:spcPct val="20000"/>
        </a:spcBef>
        <a:spcAft>
          <a:spcPct val="0"/>
        </a:spcAft>
        <a:buChar char="•"/>
        <a:defRPr sz="3402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89820" indent="-303778" algn="l" rtl="0" eaLnBrk="0" fontAlgn="base" hangingPunct="0">
        <a:spcBef>
          <a:spcPct val="20000"/>
        </a:spcBef>
        <a:spcAft>
          <a:spcPct val="0"/>
        </a:spcAft>
        <a:buChar char="–"/>
        <a:defRPr sz="2977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215108" indent="-243022" algn="l" rtl="0" eaLnBrk="0" fontAlgn="base" hangingPunct="0">
        <a:spcBef>
          <a:spcPct val="20000"/>
        </a:spcBef>
        <a:spcAft>
          <a:spcPct val="0"/>
        </a:spcAft>
        <a:buChar char="•"/>
        <a:defRPr sz="2551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701151" indent="-243022" algn="l" rtl="0" eaLnBrk="0" fontAlgn="base" hangingPunct="0">
        <a:spcBef>
          <a:spcPct val="20000"/>
        </a:spcBef>
        <a:spcAft>
          <a:spcPct val="0"/>
        </a:spcAft>
        <a:buChar char="–"/>
        <a:defRPr sz="2126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187195" indent="-243022" algn="l" rtl="0" eaLnBrk="0" fontAlgn="base" hangingPunct="0">
        <a:spcBef>
          <a:spcPct val="20000"/>
        </a:spcBef>
        <a:spcAft>
          <a:spcPct val="0"/>
        </a:spcAft>
        <a:buChar char="»"/>
        <a:defRPr sz="2126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673238" indent="-243022" algn="l" rtl="0" fontAlgn="base">
        <a:spcBef>
          <a:spcPct val="20000"/>
        </a:spcBef>
        <a:spcAft>
          <a:spcPct val="0"/>
        </a:spcAft>
        <a:buChar char="»"/>
        <a:defRPr sz="2126">
          <a:solidFill>
            <a:schemeClr val="tx1"/>
          </a:solidFill>
          <a:latin typeface="+mn-lt"/>
        </a:defRPr>
      </a:lvl6pPr>
      <a:lvl7pPr marL="3159280" indent="-243022" algn="l" rtl="0" fontAlgn="base">
        <a:spcBef>
          <a:spcPct val="20000"/>
        </a:spcBef>
        <a:spcAft>
          <a:spcPct val="0"/>
        </a:spcAft>
        <a:buChar char="»"/>
        <a:defRPr sz="2126">
          <a:solidFill>
            <a:schemeClr val="tx1"/>
          </a:solidFill>
          <a:latin typeface="+mn-lt"/>
        </a:defRPr>
      </a:lvl7pPr>
      <a:lvl8pPr marL="3645324" indent="-243022" algn="l" rtl="0" fontAlgn="base">
        <a:spcBef>
          <a:spcPct val="20000"/>
        </a:spcBef>
        <a:spcAft>
          <a:spcPct val="0"/>
        </a:spcAft>
        <a:buChar char="»"/>
        <a:defRPr sz="2126">
          <a:solidFill>
            <a:schemeClr val="tx1"/>
          </a:solidFill>
          <a:latin typeface="+mn-lt"/>
        </a:defRPr>
      </a:lvl8pPr>
      <a:lvl9pPr marL="4131368" indent="-243022" algn="l" rtl="0" fontAlgn="base">
        <a:spcBef>
          <a:spcPct val="20000"/>
        </a:spcBef>
        <a:spcAft>
          <a:spcPct val="0"/>
        </a:spcAft>
        <a:buChar char="»"/>
        <a:defRPr sz="2126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72086" rtl="0" eaLnBrk="1" latinLnBrk="0" hangingPunct="1">
        <a:defRPr sz="1913" kern="1200">
          <a:solidFill>
            <a:schemeClr val="tx1"/>
          </a:solidFill>
          <a:latin typeface="+mn-lt"/>
          <a:ea typeface="+mn-ea"/>
          <a:cs typeface="+mn-cs"/>
        </a:defRPr>
      </a:lvl1pPr>
      <a:lvl2pPr marL="486043" algn="l" defTabSz="972086" rtl="0" eaLnBrk="1" latinLnBrk="0" hangingPunct="1">
        <a:defRPr sz="1913" kern="1200">
          <a:solidFill>
            <a:schemeClr val="tx1"/>
          </a:solidFill>
          <a:latin typeface="+mn-lt"/>
          <a:ea typeface="+mn-ea"/>
          <a:cs typeface="+mn-cs"/>
        </a:defRPr>
      </a:lvl2pPr>
      <a:lvl3pPr marL="972086" algn="l" defTabSz="972086" rtl="0" eaLnBrk="1" latinLnBrk="0" hangingPunct="1">
        <a:defRPr sz="1913" kern="1200">
          <a:solidFill>
            <a:schemeClr val="tx1"/>
          </a:solidFill>
          <a:latin typeface="+mn-lt"/>
          <a:ea typeface="+mn-ea"/>
          <a:cs typeface="+mn-cs"/>
        </a:defRPr>
      </a:lvl3pPr>
      <a:lvl4pPr marL="1458130" algn="l" defTabSz="972086" rtl="0" eaLnBrk="1" latinLnBrk="0" hangingPunct="1">
        <a:defRPr sz="1913" kern="1200">
          <a:solidFill>
            <a:schemeClr val="tx1"/>
          </a:solidFill>
          <a:latin typeface="+mn-lt"/>
          <a:ea typeface="+mn-ea"/>
          <a:cs typeface="+mn-cs"/>
        </a:defRPr>
      </a:lvl4pPr>
      <a:lvl5pPr marL="1944173" algn="l" defTabSz="972086" rtl="0" eaLnBrk="1" latinLnBrk="0" hangingPunct="1">
        <a:defRPr sz="1913" kern="1200">
          <a:solidFill>
            <a:schemeClr val="tx1"/>
          </a:solidFill>
          <a:latin typeface="+mn-lt"/>
          <a:ea typeface="+mn-ea"/>
          <a:cs typeface="+mn-cs"/>
        </a:defRPr>
      </a:lvl5pPr>
      <a:lvl6pPr marL="2430216" algn="l" defTabSz="972086" rtl="0" eaLnBrk="1" latinLnBrk="0" hangingPunct="1">
        <a:defRPr sz="1913" kern="1200">
          <a:solidFill>
            <a:schemeClr val="tx1"/>
          </a:solidFill>
          <a:latin typeface="+mn-lt"/>
          <a:ea typeface="+mn-ea"/>
          <a:cs typeface="+mn-cs"/>
        </a:defRPr>
      </a:lvl6pPr>
      <a:lvl7pPr marL="2916259" algn="l" defTabSz="972086" rtl="0" eaLnBrk="1" latinLnBrk="0" hangingPunct="1">
        <a:defRPr sz="1913" kern="1200">
          <a:solidFill>
            <a:schemeClr val="tx1"/>
          </a:solidFill>
          <a:latin typeface="+mn-lt"/>
          <a:ea typeface="+mn-ea"/>
          <a:cs typeface="+mn-cs"/>
        </a:defRPr>
      </a:lvl7pPr>
      <a:lvl8pPr marL="3402302" algn="l" defTabSz="972086" rtl="0" eaLnBrk="1" latinLnBrk="0" hangingPunct="1">
        <a:defRPr sz="1913" kern="1200">
          <a:solidFill>
            <a:schemeClr val="tx1"/>
          </a:solidFill>
          <a:latin typeface="+mn-lt"/>
          <a:ea typeface="+mn-ea"/>
          <a:cs typeface="+mn-cs"/>
        </a:defRPr>
      </a:lvl8pPr>
      <a:lvl9pPr marL="3888346" algn="l" defTabSz="972086" rtl="0" eaLnBrk="1" latinLnBrk="0" hangingPunct="1">
        <a:defRPr sz="19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Datumsplatzhalter 3">
            <a:extLst>
              <a:ext uri="{FF2B5EF4-FFF2-40B4-BE49-F238E27FC236}">
                <a16:creationId xmlns:a16="http://schemas.microsoft.com/office/drawing/2014/main" id="{DFA26588-71F1-499D-80A0-1298B5FFD19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827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89820" indent="-303778">
              <a:defRPr sz="3827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215108" indent="-243022">
              <a:defRPr sz="3827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701151" indent="-243022">
              <a:defRPr sz="3827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187195" indent="-243022">
              <a:defRPr sz="3827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673238" indent="-243022" eaLnBrk="0" fontAlgn="base" hangingPunct="0">
              <a:spcBef>
                <a:spcPct val="0"/>
              </a:spcBef>
              <a:spcAft>
                <a:spcPct val="0"/>
              </a:spcAft>
              <a:defRPr sz="3827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3159280" indent="-243022" eaLnBrk="0" fontAlgn="base" hangingPunct="0">
              <a:spcBef>
                <a:spcPct val="0"/>
              </a:spcBef>
              <a:spcAft>
                <a:spcPct val="0"/>
              </a:spcAft>
              <a:defRPr sz="3827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645324" indent="-243022" eaLnBrk="0" fontAlgn="base" hangingPunct="0">
              <a:spcBef>
                <a:spcPct val="0"/>
              </a:spcBef>
              <a:spcAft>
                <a:spcPct val="0"/>
              </a:spcAft>
              <a:defRPr sz="3827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4131368" indent="-243022" eaLnBrk="0" fontAlgn="base" hangingPunct="0">
              <a:spcBef>
                <a:spcPct val="0"/>
              </a:spcBef>
              <a:spcAft>
                <a:spcPct val="0"/>
              </a:spcAft>
              <a:defRPr sz="3827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565C43B-71A0-4BFF-A68F-D26870CABBC8}" type="datetime1">
              <a:rPr lang="de-DE" altLang="en-US" sz="850"/>
              <a:pPr/>
              <a:t>08.07.21</a:t>
            </a:fld>
            <a:endParaRPr lang="de-DE" altLang="en-US" sz="850"/>
          </a:p>
        </p:txBody>
      </p:sp>
      <p:sp>
        <p:nvSpPr>
          <p:cNvPr id="9220" name="Foliennummernplatzhalter 5">
            <a:extLst>
              <a:ext uri="{FF2B5EF4-FFF2-40B4-BE49-F238E27FC236}">
                <a16:creationId xmlns:a16="http://schemas.microsoft.com/office/drawing/2014/main" id="{3B092E22-D881-42DB-B888-7BB7D620F5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827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89820" indent="-303778">
              <a:defRPr sz="3827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215108" indent="-243022">
              <a:defRPr sz="3827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701151" indent="-243022">
              <a:defRPr sz="3827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187195" indent="-243022">
              <a:defRPr sz="3827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673238" indent="-243022" eaLnBrk="0" fontAlgn="base" hangingPunct="0">
              <a:spcBef>
                <a:spcPct val="0"/>
              </a:spcBef>
              <a:spcAft>
                <a:spcPct val="0"/>
              </a:spcAft>
              <a:defRPr sz="3827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3159280" indent="-243022" eaLnBrk="0" fontAlgn="base" hangingPunct="0">
              <a:spcBef>
                <a:spcPct val="0"/>
              </a:spcBef>
              <a:spcAft>
                <a:spcPct val="0"/>
              </a:spcAft>
              <a:defRPr sz="3827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645324" indent="-243022" eaLnBrk="0" fontAlgn="base" hangingPunct="0">
              <a:spcBef>
                <a:spcPct val="0"/>
              </a:spcBef>
              <a:spcAft>
                <a:spcPct val="0"/>
              </a:spcAft>
              <a:defRPr sz="3827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4131368" indent="-243022" eaLnBrk="0" fontAlgn="base" hangingPunct="0">
              <a:spcBef>
                <a:spcPct val="0"/>
              </a:spcBef>
              <a:spcAft>
                <a:spcPct val="0"/>
              </a:spcAft>
              <a:defRPr sz="3827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47C9AB6-7DE7-416D-B6B9-8E47F40D69AB}" type="slidenum">
              <a:rPr lang="de-DE" altLang="en-US" sz="850"/>
              <a:pPr/>
              <a:t>1</a:t>
            </a:fld>
            <a:endParaRPr lang="de-DE" altLang="en-US" sz="850"/>
          </a:p>
        </p:txBody>
      </p:sp>
      <p:sp>
        <p:nvSpPr>
          <p:cNvPr id="9221" name="Textfeld 15">
            <a:extLst>
              <a:ext uri="{FF2B5EF4-FFF2-40B4-BE49-F238E27FC236}">
                <a16:creationId xmlns:a16="http://schemas.microsoft.com/office/drawing/2014/main" id="{2E5A452B-68A0-465F-8AB5-CC88FEDCCD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9247" y="7104975"/>
            <a:ext cx="113066" cy="49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269" rIns="38269" anchor="ctr"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de-CH" altLang="en-US" sz="850">
                <a:cs typeface="Arial" panose="020B0604020202020204" pitchFamily="34" charset="0"/>
              </a:rPr>
              <a:t>|</a:t>
            </a:r>
          </a:p>
        </p:txBody>
      </p:sp>
      <p:sp>
        <p:nvSpPr>
          <p:cNvPr id="9222" name="Textfeld 17">
            <a:extLst>
              <a:ext uri="{FF2B5EF4-FFF2-40B4-BE49-F238E27FC236}">
                <a16:creationId xmlns:a16="http://schemas.microsoft.com/office/drawing/2014/main" id="{48ECD3FB-CB8A-4C0C-BEAD-D1C8F592A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8038" y="7104975"/>
            <a:ext cx="113065" cy="49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269" rIns="38269" anchor="ctr"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de-CH" altLang="en-US" sz="850">
                <a:cs typeface="Arial" panose="020B0604020202020204" pitchFamily="34" charset="0"/>
              </a:rPr>
              <a:t>|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A36A4538-4E6E-42F1-B9EB-C5F90657707E}"/>
              </a:ext>
            </a:extLst>
          </p:cNvPr>
          <p:cNvSpPr txBox="1">
            <a:spLocks/>
          </p:cNvSpPr>
          <p:nvPr/>
        </p:nvSpPr>
        <p:spPr>
          <a:xfrm>
            <a:off x="190825" y="66484"/>
            <a:ext cx="9802816" cy="405693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7203" tIns="48601" rIns="97203" bIns="48601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  <a:defRPr/>
            </a:pPr>
            <a:endParaRPr lang="en-GB" altLang="zh-CN" sz="4253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/>
              <a:ea typeface="宋体" panose="02010600030101010101" pitchFamily="2" charset="-122"/>
            </a:endParaRP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28782B28-9765-5F4D-98E8-112F4660E9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738" y="1556792"/>
            <a:ext cx="85328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en-GB" altLang="en-US" sz="240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227F01-509C-254C-9731-2A7582CEF51B}"/>
              </a:ext>
            </a:extLst>
          </p:cNvPr>
          <p:cNvSpPr txBox="1"/>
          <p:nvPr/>
        </p:nvSpPr>
        <p:spPr>
          <a:xfrm>
            <a:off x="827584" y="1074222"/>
            <a:ext cx="2917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Weekly Meeting: </a:t>
            </a:r>
            <a:r>
              <a:rPr lang="en-US" sz="1600" dirty="0">
                <a:highlight>
                  <a:srgbClr val="FFFF00"/>
                </a:highlight>
              </a:rPr>
              <a:t>09/July/2021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4B678-D95F-2644-9FEA-A524C06093B6}"/>
              </a:ext>
            </a:extLst>
          </p:cNvPr>
          <p:cNvSpPr txBox="1"/>
          <p:nvPr/>
        </p:nvSpPr>
        <p:spPr>
          <a:xfrm>
            <a:off x="827585" y="4647907"/>
            <a:ext cx="727280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PhD Adrian Rubio-Solis</a:t>
            </a:r>
          </a:p>
          <a:p>
            <a:pPr algn="ctr"/>
            <a:endParaRPr lang="en-US" sz="2800" dirty="0"/>
          </a:p>
          <a:p>
            <a:pPr algn="ctr"/>
            <a:r>
              <a:rPr lang="en-US" sz="2000" dirty="0"/>
              <a:t>Research Associate</a:t>
            </a:r>
          </a:p>
          <a:p>
            <a:pPr algn="ctr"/>
            <a:r>
              <a:rPr lang="en-US" sz="2000" dirty="0"/>
              <a:t>Institute for Materials Discovery (IMD)</a:t>
            </a:r>
          </a:p>
          <a:p>
            <a:pPr algn="ctr"/>
            <a:r>
              <a:rPr lang="en-US" sz="2000" dirty="0"/>
              <a:t>University College London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B777BD-40A5-5848-99A4-4BF069C6A486}"/>
              </a:ext>
            </a:extLst>
          </p:cNvPr>
          <p:cNvSpPr txBox="1"/>
          <p:nvPr/>
        </p:nvSpPr>
        <p:spPr>
          <a:xfrm>
            <a:off x="1153937" y="1584401"/>
            <a:ext cx="72728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rgbClr val="0000FF"/>
                </a:solidFill>
              </a:rPr>
              <a:t>Genetic Algorithms and ELM for the Prediction of Properties Steels using Big data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D6973E1-31DA-BF43-BB4D-0A6649ACE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60"/>
            <a:ext cx="5004147" cy="36462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815ECA-9516-6447-AE0A-9857F015E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984" y="963114"/>
            <a:ext cx="4954675" cy="42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93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C78732-AC86-9F48-B265-10A1C3964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15" y="980728"/>
            <a:ext cx="7164387" cy="477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64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ACA9DA-3F3C-9943-9778-A8CB6ADEF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227" y="1052736"/>
            <a:ext cx="3690094" cy="52855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5F1D0C-7D42-A54D-9084-8F6CABA1639C}"/>
              </a:ext>
            </a:extLst>
          </p:cNvPr>
          <p:cNvSpPr txBox="1"/>
          <p:nvPr/>
        </p:nvSpPr>
        <p:spPr>
          <a:xfrm>
            <a:off x="611659" y="980728"/>
            <a:ext cx="51125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MUTATION</a:t>
            </a:r>
          </a:p>
          <a:p>
            <a:endParaRPr lang="en-US" dirty="0"/>
          </a:p>
          <a:p>
            <a:pPr algn="just"/>
            <a:r>
              <a:rPr lang="en-US" sz="2400" dirty="0"/>
              <a:t>The number of mutations is given by: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1F991D-6BB2-DA43-B5FC-BCD20296A3DA}"/>
              </a:ext>
            </a:extLst>
          </p:cNvPr>
          <p:cNvSpPr txBox="1"/>
          <p:nvPr/>
        </p:nvSpPr>
        <p:spPr>
          <a:xfrm>
            <a:off x="2548887" y="3933056"/>
            <a:ext cx="388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p1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6CE734-4ECC-F54F-B86E-6E0D5532CB48}"/>
              </a:ext>
            </a:extLst>
          </p:cNvPr>
          <p:cNvSpPr txBox="1"/>
          <p:nvPr/>
        </p:nvSpPr>
        <p:spPr>
          <a:xfrm>
            <a:off x="2679027" y="3671446"/>
            <a:ext cx="388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p2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FAC475-A814-F144-BF79-3831BC825D0A}"/>
              </a:ext>
            </a:extLst>
          </p:cNvPr>
          <p:cNvSpPr txBox="1"/>
          <p:nvPr/>
        </p:nvSpPr>
        <p:spPr>
          <a:xfrm>
            <a:off x="3000453" y="3671446"/>
            <a:ext cx="388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p3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EF60B1-4399-A34C-B965-48629E6389A4}"/>
              </a:ext>
            </a:extLst>
          </p:cNvPr>
          <p:cNvSpPr txBox="1"/>
          <p:nvPr/>
        </p:nvSpPr>
        <p:spPr>
          <a:xfrm>
            <a:off x="3188294" y="3907586"/>
            <a:ext cx="388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p4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073838-06E2-D04F-9396-0E3FB4269921}"/>
              </a:ext>
            </a:extLst>
          </p:cNvPr>
          <p:cNvSpPr txBox="1"/>
          <p:nvPr/>
        </p:nvSpPr>
        <p:spPr>
          <a:xfrm>
            <a:off x="3188294" y="4274531"/>
            <a:ext cx="388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p5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23A015-325E-414E-990F-396DE075FE73}"/>
              </a:ext>
            </a:extLst>
          </p:cNvPr>
          <p:cNvSpPr txBox="1"/>
          <p:nvPr/>
        </p:nvSpPr>
        <p:spPr>
          <a:xfrm>
            <a:off x="2873151" y="4396936"/>
            <a:ext cx="388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p6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8C7E0-1FD8-5E48-9E68-CEF4C678CCF6}"/>
              </a:ext>
            </a:extLst>
          </p:cNvPr>
          <p:cNvSpPr txBox="1"/>
          <p:nvPr/>
        </p:nvSpPr>
        <p:spPr>
          <a:xfrm>
            <a:off x="2558008" y="4243638"/>
            <a:ext cx="388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p7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5C9322-B097-8F45-86FD-A27D77D37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6" y="2919720"/>
            <a:ext cx="5878490" cy="288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387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EB83533-5DEB-2B48-9949-A8F24C2BF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581" y="1060450"/>
            <a:ext cx="62611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931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1DE420-6BA9-1C47-B1E8-735D31484522}"/>
              </a:ext>
            </a:extLst>
          </p:cNvPr>
          <p:cNvSpPr txBox="1"/>
          <p:nvPr/>
        </p:nvSpPr>
        <p:spPr>
          <a:xfrm>
            <a:off x="179611" y="652626"/>
            <a:ext cx="6112068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>
                <a:solidFill>
                  <a:srgbClr val="444AFF"/>
                </a:solidFill>
              </a:rPr>
              <a:t>Read Data and its normalization (Lines 13-14)</a:t>
            </a:r>
          </a:p>
          <a:p>
            <a:pPr marL="914400" lvl="1" indent="-457200" algn="just">
              <a:buFont typeface="+mj-lt"/>
              <a:buAutoNum type="alphaLcParenR"/>
            </a:pPr>
            <a:r>
              <a:rPr lang="en-US" sz="1400" b="1" dirty="0"/>
              <a:t>Line13: </a:t>
            </a:r>
            <a:r>
              <a:rPr lang="en-US" sz="1400" dirty="0"/>
              <a:t>Note the format of the input data is .mat, the most popular </a:t>
            </a:r>
            <a:r>
              <a:rPr lang="en-US" sz="1400" dirty="0" err="1"/>
              <a:t>ormat</a:t>
            </a:r>
            <a:r>
              <a:rPr lang="en-US" sz="1400" dirty="0"/>
              <a:t> is csv and </a:t>
            </a:r>
            <a:r>
              <a:rPr lang="en-US" sz="1400" dirty="0" err="1"/>
              <a:t>xls</a:t>
            </a:r>
            <a:r>
              <a:rPr lang="en-US" sz="1400" dirty="0"/>
              <a:t>. You may find now more in Python the format .</a:t>
            </a:r>
            <a:r>
              <a:rPr lang="en-US" sz="1400" dirty="0" err="1"/>
              <a:t>json</a:t>
            </a:r>
            <a:r>
              <a:rPr lang="en-US" sz="1400" dirty="0"/>
              <a:t> </a:t>
            </a:r>
          </a:p>
          <a:p>
            <a:pPr marL="914400" lvl="1" indent="-457200" algn="just">
              <a:buFont typeface="+mj-lt"/>
              <a:buAutoNum type="alphaLcParenR"/>
            </a:pPr>
            <a:r>
              <a:rPr lang="en-US" sz="1400" b="1" dirty="0"/>
              <a:t>Line 14: </a:t>
            </a:r>
            <a:r>
              <a:rPr lang="en-US" sz="1400" b="1" dirty="0" err="1"/>
              <a:t>Normalizarion</a:t>
            </a:r>
            <a:r>
              <a:rPr lang="en-US" sz="1400" b="1" dirty="0"/>
              <a:t> of data </a:t>
            </a:r>
            <a:r>
              <a:rPr lang="en-US" sz="1400" dirty="0"/>
              <a:t>to the interval [0,1]. It is recommended this normalization range, but it is also possible the ranges: A) [-1,1], N(0,1). The target can be also normalized, but it is problem dependent and is decision is based on experimental results</a:t>
            </a:r>
          </a:p>
          <a:p>
            <a:pPr marL="914400" lvl="1" indent="-457200">
              <a:buFont typeface="+mj-lt"/>
              <a:buAutoNum type="alphaLcParenR"/>
            </a:pP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444AFF"/>
                </a:solidFill>
              </a:rPr>
              <a:t>Data split for cross-validation of the proposed neural network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1400" dirty="0"/>
              <a:t>Lines </a:t>
            </a:r>
          </a:p>
          <a:p>
            <a:pPr marL="457200" indent="-457200">
              <a:buAutoNum type="arabicPeriod"/>
            </a:pPr>
            <a:endParaRPr lang="en-US" sz="20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8184CF3-9A3F-E94C-8CDB-16A7B29E0CB6}"/>
              </a:ext>
            </a:extLst>
          </p:cNvPr>
          <p:cNvSpPr/>
          <p:nvPr/>
        </p:nvSpPr>
        <p:spPr bwMode="auto">
          <a:xfrm>
            <a:off x="6804347" y="1196752"/>
            <a:ext cx="1512168" cy="576064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3BA09-77D5-AE42-BADA-A3959E5B4377}"/>
              </a:ext>
            </a:extLst>
          </p:cNvPr>
          <p:cNvSpPr txBox="1"/>
          <p:nvPr/>
        </p:nvSpPr>
        <p:spPr>
          <a:xfrm>
            <a:off x="6948363" y="126876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Read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182096-39D6-9547-85FF-05403CAD397F}"/>
              </a:ext>
            </a:extLst>
          </p:cNvPr>
          <p:cNvSpPr/>
          <p:nvPr/>
        </p:nvSpPr>
        <p:spPr bwMode="auto">
          <a:xfrm>
            <a:off x="6372299" y="2204864"/>
            <a:ext cx="2592288" cy="43204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4855BB-0C4D-C241-AA54-42D67553A223}"/>
              </a:ext>
            </a:extLst>
          </p:cNvPr>
          <p:cNvSpPr txBox="1"/>
          <p:nvPr/>
        </p:nvSpPr>
        <p:spPr>
          <a:xfrm>
            <a:off x="6383813" y="2204864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Normalization of data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23B758-F40D-6440-8C30-4FD849ED7776}"/>
              </a:ext>
            </a:extLst>
          </p:cNvPr>
          <p:cNvCxnSpPr>
            <a:stCxn id="3" idx="4"/>
            <a:endCxn id="6" idx="0"/>
          </p:cNvCxnSpPr>
          <p:nvPr/>
        </p:nvCxnSpPr>
        <p:spPr bwMode="auto">
          <a:xfrm>
            <a:off x="7560431" y="1772816"/>
            <a:ext cx="5757" cy="43204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5597DDD-2EB9-9346-89EE-AA62888745A4}"/>
              </a:ext>
            </a:extLst>
          </p:cNvPr>
          <p:cNvSpPr txBox="1"/>
          <p:nvPr/>
        </p:nvSpPr>
        <p:spPr>
          <a:xfrm>
            <a:off x="15935" y="116632"/>
            <a:ext cx="6789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Description of Code in </a:t>
            </a:r>
            <a:r>
              <a:rPr lang="en-US" sz="1800" dirty="0" err="1">
                <a:solidFill>
                  <a:schemeClr val="bg1"/>
                </a:solidFill>
              </a:rPr>
              <a:t>Matlab</a:t>
            </a:r>
            <a:r>
              <a:rPr lang="en-US" sz="1800" dirty="0">
                <a:solidFill>
                  <a:schemeClr val="bg1"/>
                </a:solidFill>
              </a:rPr>
              <a:t> using Perceptron Neural Networks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1E77D5-E83B-AD48-BA5A-F1829B2FE7B1}"/>
              </a:ext>
            </a:extLst>
          </p:cNvPr>
          <p:cNvSpPr/>
          <p:nvPr/>
        </p:nvSpPr>
        <p:spPr bwMode="auto">
          <a:xfrm>
            <a:off x="539651" y="4437112"/>
            <a:ext cx="1368152" cy="2016224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F8A9C0-F3E6-9047-8CA1-47B38E45AE8E}"/>
              </a:ext>
            </a:extLst>
          </p:cNvPr>
          <p:cNvSpPr txBox="1"/>
          <p:nvPr/>
        </p:nvSpPr>
        <p:spPr>
          <a:xfrm>
            <a:off x="784032" y="5014917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Original</a:t>
            </a:r>
          </a:p>
          <a:p>
            <a:pPr algn="ctr"/>
            <a:r>
              <a:rPr lang="en-US" sz="1800" dirty="0"/>
              <a:t>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9F46A5-F2EE-BA44-BC1C-34133010BC8C}"/>
              </a:ext>
            </a:extLst>
          </p:cNvPr>
          <p:cNvSpPr/>
          <p:nvPr/>
        </p:nvSpPr>
        <p:spPr bwMode="auto">
          <a:xfrm>
            <a:off x="2771899" y="4395514"/>
            <a:ext cx="1152128" cy="11503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A58A9B-5E39-384F-A42E-71D6C9DC7751}"/>
              </a:ext>
            </a:extLst>
          </p:cNvPr>
          <p:cNvSpPr/>
          <p:nvPr/>
        </p:nvSpPr>
        <p:spPr bwMode="auto">
          <a:xfrm>
            <a:off x="2789451" y="5877272"/>
            <a:ext cx="1134576" cy="5889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9A5712-B93B-814B-AA1C-1C28C75154E4}"/>
              </a:ext>
            </a:extLst>
          </p:cNvPr>
          <p:cNvSpPr txBox="1"/>
          <p:nvPr/>
        </p:nvSpPr>
        <p:spPr>
          <a:xfrm>
            <a:off x="2828968" y="4615020"/>
            <a:ext cx="100963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Training</a:t>
            </a:r>
          </a:p>
          <a:p>
            <a:pPr algn="ctr"/>
            <a:r>
              <a:rPr lang="en-US" sz="1800" dirty="0"/>
              <a:t>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0DDBE6-4C97-0240-9F76-69EE52941B6A}"/>
              </a:ext>
            </a:extLst>
          </p:cNvPr>
          <p:cNvSpPr txBox="1"/>
          <p:nvPr/>
        </p:nvSpPr>
        <p:spPr>
          <a:xfrm>
            <a:off x="2836419" y="5879013"/>
            <a:ext cx="91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Testing</a:t>
            </a:r>
          </a:p>
          <a:p>
            <a:pPr algn="ctr"/>
            <a:r>
              <a:rPr lang="en-US" sz="1800" dirty="0"/>
              <a:t>Data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530AB-87A0-694E-827B-612594C86731}"/>
              </a:ext>
            </a:extLst>
          </p:cNvPr>
          <p:cNvCxnSpPr>
            <a:stCxn id="10" idx="3"/>
          </p:cNvCxnSpPr>
          <p:nvPr/>
        </p:nvCxnSpPr>
        <p:spPr bwMode="auto">
          <a:xfrm flipV="1">
            <a:off x="1907803" y="4797152"/>
            <a:ext cx="864096" cy="648072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430092-4EFA-F94B-B181-386E2ED8A5DE}"/>
              </a:ext>
            </a:extLst>
          </p:cNvPr>
          <p:cNvCxnSpPr>
            <a:stCxn id="10" idx="3"/>
            <a:endCxn id="14" idx="1"/>
          </p:cNvCxnSpPr>
          <p:nvPr/>
        </p:nvCxnSpPr>
        <p:spPr bwMode="auto">
          <a:xfrm>
            <a:off x="1907803" y="5445224"/>
            <a:ext cx="881648" cy="72654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F15EDDC-577D-A043-ACB2-01FF0B8E4676}"/>
              </a:ext>
            </a:extLst>
          </p:cNvPr>
          <p:cNvCxnSpPr/>
          <p:nvPr/>
        </p:nvCxnSpPr>
        <p:spPr bwMode="auto">
          <a:xfrm>
            <a:off x="6084267" y="5111491"/>
            <a:ext cx="914400" cy="914400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02BCC5D-CB42-E845-B4E9-715F29632F23}"/>
              </a:ext>
            </a:extLst>
          </p:cNvPr>
          <p:cNvSpPr/>
          <p:nvPr/>
        </p:nvSpPr>
        <p:spPr bwMode="auto">
          <a:xfrm>
            <a:off x="6372299" y="3140968"/>
            <a:ext cx="2592288" cy="86409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37D16-6835-7040-A8F5-C338E5BB61A7}"/>
              </a:ext>
            </a:extLst>
          </p:cNvPr>
          <p:cNvSpPr txBox="1"/>
          <p:nvPr/>
        </p:nvSpPr>
        <p:spPr>
          <a:xfrm>
            <a:off x="6383814" y="3284984"/>
            <a:ext cx="2508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Data split for cross-validation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B077177-7579-8548-AA7A-3F0533A78E0C}"/>
              </a:ext>
            </a:extLst>
          </p:cNvPr>
          <p:cNvCxnSpPr>
            <a:cxnSpLocks/>
            <a:stCxn id="5" idx="2"/>
            <a:endCxn id="23" idx="0"/>
          </p:cNvCxnSpPr>
          <p:nvPr/>
        </p:nvCxnSpPr>
        <p:spPr bwMode="auto">
          <a:xfrm>
            <a:off x="7668443" y="2636912"/>
            <a:ext cx="0" cy="504056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296E30C-7680-074C-A999-BA22A79D323D}"/>
              </a:ext>
            </a:extLst>
          </p:cNvPr>
          <p:cNvSpPr/>
          <p:nvPr/>
        </p:nvSpPr>
        <p:spPr bwMode="auto">
          <a:xfrm>
            <a:off x="5058603" y="4963458"/>
            <a:ext cx="1800200" cy="5537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543E36-4385-624C-949A-7B4F79C4DF81}"/>
              </a:ext>
            </a:extLst>
          </p:cNvPr>
          <p:cNvSpPr/>
          <p:nvPr/>
        </p:nvSpPr>
        <p:spPr bwMode="auto">
          <a:xfrm>
            <a:off x="7592129" y="4970707"/>
            <a:ext cx="1800200" cy="5537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FBA47201-9A5C-8946-BE79-929528780655}"/>
              </a:ext>
            </a:extLst>
          </p:cNvPr>
          <p:cNvCxnSpPr>
            <a:stCxn id="23" idx="2"/>
            <a:endCxn id="28" idx="0"/>
          </p:cNvCxnSpPr>
          <p:nvPr/>
        </p:nvCxnSpPr>
        <p:spPr bwMode="auto">
          <a:xfrm rot="5400000">
            <a:off x="6334376" y="3629391"/>
            <a:ext cx="958394" cy="1709740"/>
          </a:xfrm>
          <a:prstGeom prst="bentConnector3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0F4BD305-4AF4-C448-8D4A-88A91C98299E}"/>
              </a:ext>
            </a:extLst>
          </p:cNvPr>
          <p:cNvCxnSpPr>
            <a:cxnSpLocks/>
            <a:stCxn id="23" idx="2"/>
          </p:cNvCxnSpPr>
          <p:nvPr/>
        </p:nvCxnSpPr>
        <p:spPr bwMode="auto">
          <a:xfrm rot="16200000" flipH="1">
            <a:off x="7666938" y="4006569"/>
            <a:ext cx="958394" cy="955384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6D7B5B6-2237-F54D-9711-96A1C71374E3}"/>
              </a:ext>
            </a:extLst>
          </p:cNvPr>
          <p:cNvSpPr txBox="1"/>
          <p:nvPr/>
        </p:nvSpPr>
        <p:spPr>
          <a:xfrm>
            <a:off x="5050214" y="5055679"/>
            <a:ext cx="182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Data for training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0F87FD-7E57-514D-9F3F-29AC0E0866B1}"/>
              </a:ext>
            </a:extLst>
          </p:cNvPr>
          <p:cNvSpPr txBox="1"/>
          <p:nvPr/>
        </p:nvSpPr>
        <p:spPr>
          <a:xfrm>
            <a:off x="7596435" y="5075892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Data for testing</a:t>
            </a:r>
          </a:p>
        </p:txBody>
      </p:sp>
    </p:spTree>
    <p:extLst>
      <p:ext uri="{BB962C8B-B14F-4D97-AF65-F5344CB8AC3E}">
        <p14:creationId xmlns:p14="http://schemas.microsoft.com/office/powerpoint/2010/main" val="2318914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ACA9DA-3F3C-9943-9778-A8CB6ADEF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573" y="1412776"/>
            <a:ext cx="3690094" cy="528554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E6C526-C6CF-1A47-B365-9A7AEC3D4011}"/>
                  </a:ext>
                </a:extLst>
              </p:cNvPr>
              <p:cNvSpPr txBox="1"/>
              <p:nvPr/>
            </p:nvSpPr>
            <p:spPr>
              <a:xfrm>
                <a:off x="136932" y="652626"/>
                <a:ext cx="6091351" cy="3363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1. </a:t>
                </a:r>
                <a:r>
                  <a:rPr lang="en-US" sz="2000" dirty="0">
                    <a:solidFill>
                      <a:srgbClr val="444AFF"/>
                    </a:solidFill>
                  </a:rPr>
                  <a:t>Define the </a:t>
                </a:r>
                <a:r>
                  <a:rPr lang="en-US" sz="2000" dirty="0" err="1">
                    <a:solidFill>
                      <a:srgbClr val="444AFF"/>
                    </a:solidFill>
                  </a:rPr>
                  <a:t>Fitness_function</a:t>
                </a:r>
                <a:r>
                  <a:rPr lang="en-US" sz="2000" dirty="0">
                    <a:solidFill>
                      <a:srgbClr val="444AFF"/>
                    </a:solidFill>
                  </a:rPr>
                  <a:t> = cost function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RMSE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𝑚𝑎𝑥𝑖𝑡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𝑔𝑒𝑛𝑒𝑟𝑎𝑡𝑖𝑜𝑛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𝑚𝑎𝑥𝑖𝑡𝑒𝑟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( </m:t>
                                </m:r>
                                <m:sSub>
                                  <m:sSub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𝑔𝑒𝑛𝑒𝑟𝑎𝑡𝑖𝑜𝑛</m:t>
                                    </m:r>
                                  </m:sub>
                                </m:s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sSub>
                                  <m:sSub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𝑡𝑎𝑟𝑔𝑒𝑡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𝑔𝑒𝑛𝑒𝑟𝑎𝑡𝑖𝑜𝑛</m:t>
                                    </m:r>
                                  </m:sub>
                                </m:s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 )</m:t>
                                </m:r>
                              </m:e>
                              <m:sup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r>
                  <a:rPr lang="en-US" sz="2000" dirty="0"/>
                  <a:t> </a:t>
                </a:r>
              </a:p>
              <a:p>
                <a:endParaRPr lang="en-US" sz="2000" dirty="0"/>
              </a:p>
              <a:p>
                <a:r>
                  <a:rPr lang="en-US" sz="2000" dirty="0" err="1"/>
                  <a:t>maxiter</a:t>
                </a:r>
                <a:r>
                  <a:rPr lang="en-US" sz="2000" dirty="0"/>
                  <a:t> = max number of generations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2</a:t>
                </a:r>
                <a:r>
                  <a:rPr lang="en-US" sz="2000" dirty="0">
                    <a:solidFill>
                      <a:srgbClr val="444AFF"/>
                    </a:solidFill>
                  </a:rPr>
                  <a:t>. Definition of chromosome</a:t>
                </a:r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E6C526-C6CF-1A47-B365-9A7AEC3D4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32" y="652626"/>
                <a:ext cx="6091351" cy="3363421"/>
              </a:xfrm>
              <a:prstGeom prst="rect">
                <a:avLst/>
              </a:prstGeom>
              <a:blipFill>
                <a:blip r:embed="rId3"/>
                <a:stretch>
                  <a:fillRect l="-1042" t="-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11D19A17-3C28-2D44-B97C-12E16AD4FEB5}"/>
              </a:ext>
            </a:extLst>
          </p:cNvPr>
          <p:cNvSpPr/>
          <p:nvPr/>
        </p:nvSpPr>
        <p:spPr bwMode="auto">
          <a:xfrm>
            <a:off x="7146701" y="620688"/>
            <a:ext cx="1512168" cy="576064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21B33F-00B4-9945-AAA8-1B573276A4E4}"/>
              </a:ext>
            </a:extLst>
          </p:cNvPr>
          <p:cNvSpPr txBox="1"/>
          <p:nvPr/>
        </p:nvSpPr>
        <p:spPr>
          <a:xfrm>
            <a:off x="7290717" y="723764"/>
            <a:ext cx="1276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Data for training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172DC7-F98B-A749-9C42-4A2F96000709}"/>
              </a:ext>
            </a:extLst>
          </p:cNvPr>
          <p:cNvCxnSpPr>
            <a:stCxn id="4" idx="4"/>
          </p:cNvCxnSpPr>
          <p:nvPr/>
        </p:nvCxnSpPr>
        <p:spPr bwMode="auto">
          <a:xfrm>
            <a:off x="7902785" y="1196752"/>
            <a:ext cx="6675" cy="308067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3079274-76F5-EC48-A15F-C200D085A520}"/>
              </a:ext>
            </a:extLst>
          </p:cNvPr>
          <p:cNvSpPr txBox="1"/>
          <p:nvPr/>
        </p:nvSpPr>
        <p:spPr>
          <a:xfrm>
            <a:off x="15935" y="116632"/>
            <a:ext cx="394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Training data is the input data for GA</a:t>
            </a:r>
          </a:p>
        </p:txBody>
      </p:sp>
    </p:spTree>
    <p:extLst>
      <p:ext uri="{BB962C8B-B14F-4D97-AF65-F5344CB8AC3E}">
        <p14:creationId xmlns:p14="http://schemas.microsoft.com/office/powerpoint/2010/main" val="4169138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A7BEC7-6977-F04A-91CE-D5A50192747D}"/>
              </a:ext>
            </a:extLst>
          </p:cNvPr>
          <p:cNvSpPr txBox="1"/>
          <p:nvPr/>
        </p:nvSpPr>
        <p:spPr>
          <a:xfrm>
            <a:off x="755576" y="764704"/>
            <a:ext cx="7488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GRADIENT DESCENT APPROACH VS GENETIC ALGORITHMS</a:t>
            </a:r>
            <a:endParaRPr lang="en-US" sz="1400" dirty="0"/>
          </a:p>
          <a:p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1F8A4A-3FF8-4B4F-8801-01A2E220E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287924"/>
            <a:ext cx="4637680" cy="23042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2D3250-29AC-7444-8002-68049D1F9790}"/>
              </a:ext>
            </a:extLst>
          </p:cNvPr>
          <p:cNvSpPr txBox="1"/>
          <p:nvPr/>
        </p:nvSpPr>
        <p:spPr>
          <a:xfrm>
            <a:off x="2493168" y="949370"/>
            <a:ext cx="482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f(x)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ADDBB5-C21D-054B-B80C-63524F144A01}"/>
              </a:ext>
            </a:extLst>
          </p:cNvPr>
          <p:cNvSpPr txBox="1"/>
          <p:nvPr/>
        </p:nvSpPr>
        <p:spPr>
          <a:xfrm>
            <a:off x="5014222" y="2461538"/>
            <a:ext cx="287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x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71878C-A61A-5243-A043-147786751C8A}"/>
              </a:ext>
            </a:extLst>
          </p:cNvPr>
          <p:cNvCxnSpPr>
            <a:cxnSpLocks/>
          </p:cNvCxnSpPr>
          <p:nvPr/>
        </p:nvCxnSpPr>
        <p:spPr bwMode="auto">
          <a:xfrm flipH="1">
            <a:off x="2637184" y="1431940"/>
            <a:ext cx="382139" cy="1198875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E5B934-358F-4247-AB60-167C86603BA3}"/>
                  </a:ext>
                </a:extLst>
              </p:cNvPr>
              <p:cNvSpPr/>
              <p:nvPr/>
            </p:nvSpPr>
            <p:spPr>
              <a:xfrm>
                <a:off x="1625965" y="1626478"/>
                <a:ext cx="1207317" cy="6190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18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E5B934-358F-4247-AB60-167C86603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965" y="1626478"/>
                <a:ext cx="1207317" cy="619016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D348B50-D4FC-8241-8A8A-019EAD12B1E4}"/>
              </a:ext>
            </a:extLst>
          </p:cNvPr>
          <p:cNvSpPr txBox="1"/>
          <p:nvPr/>
        </p:nvSpPr>
        <p:spPr>
          <a:xfrm>
            <a:off x="1507634" y="3811252"/>
            <a:ext cx="255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Non-Convex Function</a:t>
            </a:r>
            <a:endParaRPr lang="en-US" sz="1400" dirty="0"/>
          </a:p>
          <a:p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5D5BA3-978C-4C44-9C4D-7E9CE46633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87" y="4115400"/>
            <a:ext cx="3888037" cy="26301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828084-9C1E-224F-BD0F-92EFDCC211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159" y="3721207"/>
            <a:ext cx="3730841" cy="30243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2D1142-BF92-6242-BAD1-6E15D1085197}"/>
              </a:ext>
            </a:extLst>
          </p:cNvPr>
          <p:cNvSpPr txBox="1"/>
          <p:nvPr/>
        </p:nvSpPr>
        <p:spPr>
          <a:xfrm>
            <a:off x="5796236" y="1626478"/>
            <a:ext cx="360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444AFF"/>
                </a:solidFill>
              </a:rPr>
              <a:t>GA</a:t>
            </a:r>
            <a:r>
              <a:rPr lang="en-US" sz="2000" dirty="0"/>
              <a:t> AVOIDS GETTING TRAPPED IN A LOCAL MINIMUM</a:t>
            </a:r>
          </a:p>
        </p:txBody>
      </p:sp>
    </p:spTree>
    <p:extLst>
      <p:ext uri="{BB962C8B-B14F-4D97-AF65-F5344CB8AC3E}">
        <p14:creationId xmlns:p14="http://schemas.microsoft.com/office/powerpoint/2010/main" val="1747071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2046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ACA9DA-3F3C-9943-9778-A8CB6ADEF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227" y="1052736"/>
            <a:ext cx="3690094" cy="52855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5F1D0C-7D42-A54D-9084-8F6CABA1639C}"/>
              </a:ext>
            </a:extLst>
          </p:cNvPr>
          <p:cNvSpPr txBox="1"/>
          <p:nvPr/>
        </p:nvSpPr>
        <p:spPr>
          <a:xfrm>
            <a:off x="411796" y="2956497"/>
            <a:ext cx="5328592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Selection </a:t>
            </a:r>
            <a:r>
              <a:rPr lang="en-US" sz="1400" dirty="0"/>
              <a:t>of parents</a:t>
            </a:r>
          </a:p>
          <a:p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Pairing from top to bottom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Random Pairing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FFFF00"/>
                </a:highlight>
              </a:rPr>
              <a:t>Weighted Random </a:t>
            </a:r>
            <a:r>
              <a:rPr lang="en-US" sz="2000" dirty="0"/>
              <a:t>Pairing (also known) as </a:t>
            </a:r>
            <a:r>
              <a:rPr lang="en-US" sz="2000" dirty="0">
                <a:solidFill>
                  <a:srgbClr val="444AFF"/>
                </a:solidFill>
                <a:highlight>
                  <a:srgbClr val="FFFF00"/>
                </a:highlight>
              </a:rPr>
              <a:t>roulette wheel</a:t>
            </a:r>
          </a:p>
          <a:p>
            <a:pPr marL="1485900" lvl="2" indent="-571500">
              <a:buFont typeface="+mj-lt"/>
              <a:buAutoNum type="romanUcPeriod"/>
            </a:pPr>
            <a:r>
              <a:rPr lang="en-US" sz="2000" dirty="0">
                <a:solidFill>
                  <a:srgbClr val="444AFF"/>
                </a:solidFill>
                <a:highlight>
                  <a:srgbClr val="FFFF00"/>
                </a:highlight>
              </a:rPr>
              <a:t>Rank weighting</a:t>
            </a:r>
          </a:p>
          <a:p>
            <a:pPr marL="1485900" lvl="2" indent="-571500">
              <a:buFont typeface="+mj-lt"/>
              <a:buAutoNum type="romanUcPeriod"/>
            </a:pPr>
            <a:r>
              <a:rPr lang="en-US" sz="2000" dirty="0">
                <a:solidFill>
                  <a:srgbClr val="444AFF"/>
                </a:solidFill>
              </a:rPr>
              <a:t>Cost weighting</a:t>
            </a:r>
            <a:endParaRPr lang="en-US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F69262-14C3-D645-B5E9-57E94222B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673" y="1124744"/>
            <a:ext cx="364869" cy="628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DD696A-9CED-C349-9733-219A0DEDB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883" y="1124744"/>
            <a:ext cx="364869" cy="6285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4FB67E-2199-0A4C-BC32-209BEFC96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276" y="1136907"/>
            <a:ext cx="219044" cy="6042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831840-C1FC-B248-BEA8-EFB633ECA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730" y="1124744"/>
            <a:ext cx="219044" cy="6042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9B20BF-C3DD-704A-95FB-A6107F9F8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5607" y="1136907"/>
            <a:ext cx="219044" cy="6042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31C6B7-71E5-6148-B977-FC9E04D2D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900" y="1144118"/>
            <a:ext cx="364869" cy="628587"/>
          </a:xfrm>
          <a:prstGeom prst="rect">
            <a:avLst/>
          </a:prstGeom>
        </p:spPr>
      </p:pic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6ACB22B9-C9DA-124B-BCAC-51F6A1B26862}"/>
              </a:ext>
            </a:extLst>
          </p:cNvPr>
          <p:cNvCxnSpPr>
            <a:cxnSpLocks/>
            <a:stCxn id="5" idx="2"/>
            <a:endCxn id="7" idx="2"/>
          </p:cNvCxnSpPr>
          <p:nvPr/>
        </p:nvCxnSpPr>
        <p:spPr bwMode="auto">
          <a:xfrm rot="5400000" flipH="1" flipV="1">
            <a:off x="2079371" y="1492904"/>
            <a:ext cx="12164" cy="508690"/>
          </a:xfrm>
          <a:prstGeom prst="bentConnector3">
            <a:avLst>
              <a:gd name="adj1" fmla="val -1879316"/>
            </a:avLst>
          </a:prstGeom>
          <a:noFill/>
          <a:ln w="9525" cap="flat" cmpd="sng" algn="ctr">
            <a:solidFill>
              <a:srgbClr val="444A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A5243222-5237-2743-86B2-860E86DD8B91}"/>
              </a:ext>
            </a:extLst>
          </p:cNvPr>
          <p:cNvCxnSpPr>
            <a:cxnSpLocks/>
            <a:stCxn id="7" idx="2"/>
            <a:endCxn id="11" idx="2"/>
          </p:cNvCxnSpPr>
          <p:nvPr/>
        </p:nvCxnSpPr>
        <p:spPr bwMode="auto">
          <a:xfrm rot="16200000" flipH="1">
            <a:off x="3481297" y="599667"/>
            <a:ext cx="31538" cy="2314537"/>
          </a:xfrm>
          <a:prstGeom prst="bentConnector3">
            <a:avLst>
              <a:gd name="adj1" fmla="val 1735104"/>
            </a:avLst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29DC1A3B-E550-7544-BE27-BE1FE721F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214" y="1124744"/>
            <a:ext cx="364869" cy="628587"/>
          </a:xfrm>
          <a:prstGeom prst="rect">
            <a:avLst/>
          </a:prstGeom>
        </p:spPr>
      </p:pic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2FA690AE-B5F0-424B-AA7A-840FDAD8491D}"/>
              </a:ext>
            </a:extLst>
          </p:cNvPr>
          <p:cNvCxnSpPr>
            <a:cxnSpLocks/>
            <a:stCxn id="8" idx="2"/>
            <a:endCxn id="18" idx="2"/>
          </p:cNvCxnSpPr>
          <p:nvPr/>
        </p:nvCxnSpPr>
        <p:spPr bwMode="auto">
          <a:xfrm rot="16200000" flipH="1">
            <a:off x="3766787" y="1274468"/>
            <a:ext cx="24327" cy="933397"/>
          </a:xfrm>
          <a:prstGeom prst="bentConnector3">
            <a:avLst>
              <a:gd name="adj1" fmla="val 1039697"/>
            </a:avLst>
          </a:prstGeom>
          <a:noFill/>
          <a:ln w="9525" cap="flat" cmpd="sng" algn="ctr">
            <a:solidFill>
              <a:srgbClr val="444A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D30DB5EE-1968-344C-AE67-BDC84E6FD4AC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 bwMode="auto">
          <a:xfrm rot="5400000">
            <a:off x="3286642" y="1264844"/>
            <a:ext cx="12164" cy="964811"/>
          </a:xfrm>
          <a:prstGeom prst="bentConnector3">
            <a:avLst>
              <a:gd name="adj1" fmla="val 3290464"/>
            </a:avLst>
          </a:prstGeom>
          <a:noFill/>
          <a:ln w="9525" cap="flat" cmpd="sng" algn="ctr">
            <a:solidFill>
              <a:srgbClr val="444A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D30DBAE-A270-2B4B-A7F8-8C2AEDBBAD64}"/>
              </a:ext>
            </a:extLst>
          </p:cNvPr>
          <p:cNvSpPr txBox="1"/>
          <p:nvPr/>
        </p:nvSpPr>
        <p:spPr>
          <a:xfrm>
            <a:off x="1651381" y="858832"/>
            <a:ext cx="388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444AFF"/>
                </a:solidFill>
              </a:rPr>
              <a:t>p1</a:t>
            </a:r>
            <a:r>
              <a:rPr lang="en-US" sz="1100" b="1" dirty="0"/>
              <a:t>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D6A100-330E-FC4C-A80C-27454358A8F8}"/>
              </a:ext>
            </a:extLst>
          </p:cNvPr>
          <p:cNvSpPr txBox="1"/>
          <p:nvPr/>
        </p:nvSpPr>
        <p:spPr>
          <a:xfrm>
            <a:off x="2123827" y="863134"/>
            <a:ext cx="388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444AFF"/>
                </a:solidFill>
              </a:rPr>
              <a:t>p2</a:t>
            </a:r>
            <a:r>
              <a:rPr lang="en-US" sz="1100" b="1" dirty="0"/>
              <a:t>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7DD13C-A868-B941-AB9B-CDE5752DDF28}"/>
              </a:ext>
            </a:extLst>
          </p:cNvPr>
          <p:cNvSpPr txBox="1"/>
          <p:nvPr/>
        </p:nvSpPr>
        <p:spPr>
          <a:xfrm>
            <a:off x="2627883" y="863134"/>
            <a:ext cx="388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444AFF"/>
                </a:solidFill>
              </a:rPr>
              <a:t>p3</a:t>
            </a:r>
            <a:r>
              <a:rPr lang="en-US" sz="1100" b="1" dirty="0"/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435A67E-EF6C-DF4F-B59E-0DA5ED8C4577}"/>
              </a:ext>
            </a:extLst>
          </p:cNvPr>
          <p:cNvSpPr txBox="1"/>
          <p:nvPr/>
        </p:nvSpPr>
        <p:spPr>
          <a:xfrm>
            <a:off x="3131939" y="863134"/>
            <a:ext cx="388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444AFF"/>
                </a:solidFill>
              </a:rPr>
              <a:t>p4</a:t>
            </a:r>
            <a:r>
              <a:rPr lang="en-US" sz="1100" b="1" dirty="0"/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7BD2C1-122C-3348-B5A9-C84EAAA0D0F7}"/>
              </a:ext>
            </a:extLst>
          </p:cNvPr>
          <p:cNvSpPr txBox="1"/>
          <p:nvPr/>
        </p:nvSpPr>
        <p:spPr>
          <a:xfrm>
            <a:off x="3563987" y="863134"/>
            <a:ext cx="388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444AFF"/>
                </a:solidFill>
              </a:rPr>
              <a:t>p5</a:t>
            </a:r>
            <a:r>
              <a:rPr lang="en-US" sz="1100" b="1" dirty="0"/>
              <a:t>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A1A144-7C14-3C4B-ABE3-25DBC5B7F1A7}"/>
              </a:ext>
            </a:extLst>
          </p:cNvPr>
          <p:cNvSpPr txBox="1"/>
          <p:nvPr/>
        </p:nvSpPr>
        <p:spPr>
          <a:xfrm>
            <a:off x="4039835" y="863134"/>
            <a:ext cx="388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444AFF"/>
                </a:solidFill>
              </a:rPr>
              <a:t>p6</a:t>
            </a:r>
            <a:r>
              <a:rPr lang="en-US" sz="1100" b="1" dirty="0"/>
              <a:t>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8FC822-166F-AB4E-AFEF-E66CB5F3D3AC}"/>
              </a:ext>
            </a:extLst>
          </p:cNvPr>
          <p:cNvSpPr txBox="1"/>
          <p:nvPr/>
        </p:nvSpPr>
        <p:spPr>
          <a:xfrm>
            <a:off x="4500091" y="863134"/>
            <a:ext cx="388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444AFF"/>
                </a:solidFill>
              </a:rPr>
              <a:t>p7</a:t>
            </a:r>
            <a:endParaRPr lang="en-US" sz="11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2DA0AB-5CB1-5445-87D3-9AAA1C92F9DB}"/>
              </a:ext>
            </a:extLst>
          </p:cNvPr>
          <p:cNvSpPr txBox="1"/>
          <p:nvPr/>
        </p:nvSpPr>
        <p:spPr>
          <a:xfrm>
            <a:off x="2145673" y="2357589"/>
            <a:ext cx="664645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444AFF"/>
                </a:solidFill>
              </a:rPr>
              <a:t>mother</a:t>
            </a:r>
            <a:r>
              <a:rPr lang="en-US" sz="1100" b="1" dirty="0"/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4562612-FA7D-9344-BA81-0448AFEEAE1C}"/>
              </a:ext>
            </a:extLst>
          </p:cNvPr>
          <p:cNvSpPr txBox="1"/>
          <p:nvPr/>
        </p:nvSpPr>
        <p:spPr>
          <a:xfrm>
            <a:off x="4339502" y="2375302"/>
            <a:ext cx="664645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444AFF"/>
                </a:solidFill>
              </a:rPr>
              <a:t>father</a:t>
            </a:r>
            <a:r>
              <a:rPr lang="en-US" sz="11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5782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ACA9DA-3F3C-9943-9778-A8CB6ADEF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227" y="1052736"/>
            <a:ext cx="3690094" cy="52855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5F1D0C-7D42-A54D-9084-8F6CABA1639C}"/>
              </a:ext>
            </a:extLst>
          </p:cNvPr>
          <p:cNvSpPr txBox="1"/>
          <p:nvPr/>
        </p:nvSpPr>
        <p:spPr>
          <a:xfrm>
            <a:off x="611659" y="980728"/>
            <a:ext cx="496855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Selection used here</a:t>
            </a:r>
          </a:p>
          <a:p>
            <a:endParaRPr lang="en-US" dirty="0"/>
          </a:p>
          <a:p>
            <a:r>
              <a:rPr lang="en-US" dirty="0"/>
              <a:t>Roulette Wheel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just"/>
            <a:r>
              <a:rPr lang="en-US" sz="1800" dirty="0"/>
              <a:t>All individuals have the same probability to become parents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7C73C-4006-574F-A8D5-5F3691728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811" y="3284984"/>
            <a:ext cx="2137415" cy="21789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1F991D-6BB2-DA43-B5FC-BCD20296A3DA}"/>
              </a:ext>
            </a:extLst>
          </p:cNvPr>
          <p:cNvSpPr txBox="1"/>
          <p:nvPr/>
        </p:nvSpPr>
        <p:spPr>
          <a:xfrm>
            <a:off x="2548887" y="3933056"/>
            <a:ext cx="388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p1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6CE734-4ECC-F54F-B86E-6E0D5532CB48}"/>
              </a:ext>
            </a:extLst>
          </p:cNvPr>
          <p:cNvSpPr txBox="1"/>
          <p:nvPr/>
        </p:nvSpPr>
        <p:spPr>
          <a:xfrm>
            <a:off x="2679027" y="3671446"/>
            <a:ext cx="388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p2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FAC475-A814-F144-BF79-3831BC825D0A}"/>
              </a:ext>
            </a:extLst>
          </p:cNvPr>
          <p:cNvSpPr txBox="1"/>
          <p:nvPr/>
        </p:nvSpPr>
        <p:spPr>
          <a:xfrm>
            <a:off x="3000453" y="3671446"/>
            <a:ext cx="388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p3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EF60B1-4399-A34C-B965-48629E6389A4}"/>
              </a:ext>
            </a:extLst>
          </p:cNvPr>
          <p:cNvSpPr txBox="1"/>
          <p:nvPr/>
        </p:nvSpPr>
        <p:spPr>
          <a:xfrm>
            <a:off x="3188294" y="3907586"/>
            <a:ext cx="388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p4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073838-06E2-D04F-9396-0E3FB4269921}"/>
              </a:ext>
            </a:extLst>
          </p:cNvPr>
          <p:cNvSpPr txBox="1"/>
          <p:nvPr/>
        </p:nvSpPr>
        <p:spPr>
          <a:xfrm>
            <a:off x="3188294" y="4274531"/>
            <a:ext cx="388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p5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23A015-325E-414E-990F-396DE075FE73}"/>
              </a:ext>
            </a:extLst>
          </p:cNvPr>
          <p:cNvSpPr txBox="1"/>
          <p:nvPr/>
        </p:nvSpPr>
        <p:spPr>
          <a:xfrm>
            <a:off x="2873151" y="4396936"/>
            <a:ext cx="388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p6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8C7E0-1FD8-5E48-9E68-CEF4C678CCF6}"/>
              </a:ext>
            </a:extLst>
          </p:cNvPr>
          <p:cNvSpPr txBox="1"/>
          <p:nvPr/>
        </p:nvSpPr>
        <p:spPr>
          <a:xfrm>
            <a:off x="2558008" y="4243638"/>
            <a:ext cx="388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p7 </a:t>
            </a:r>
          </a:p>
        </p:txBody>
      </p:sp>
    </p:spTree>
    <p:extLst>
      <p:ext uri="{BB962C8B-B14F-4D97-AF65-F5344CB8AC3E}">
        <p14:creationId xmlns:p14="http://schemas.microsoft.com/office/powerpoint/2010/main" val="2679230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ACA9DA-3F3C-9943-9778-A8CB6ADEF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227" y="1052736"/>
            <a:ext cx="3690094" cy="52855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5F1D0C-7D42-A54D-9084-8F6CABA1639C}"/>
              </a:ext>
            </a:extLst>
          </p:cNvPr>
          <p:cNvSpPr txBox="1"/>
          <p:nvPr/>
        </p:nvSpPr>
        <p:spPr>
          <a:xfrm>
            <a:off x="611659" y="980728"/>
            <a:ext cx="496855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Selection used here</a:t>
            </a:r>
          </a:p>
          <a:p>
            <a:endParaRPr lang="en-US" dirty="0"/>
          </a:p>
          <a:p>
            <a:r>
              <a:rPr lang="en-US" dirty="0"/>
              <a:t>Roulette Wheel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just"/>
            <a:r>
              <a:rPr lang="en-US" sz="1800" dirty="0"/>
              <a:t>All individuals have the same probability to become parents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7C73C-4006-574F-A8D5-5F3691728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811" y="3284984"/>
            <a:ext cx="2137415" cy="21789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1F991D-6BB2-DA43-B5FC-BCD20296A3DA}"/>
              </a:ext>
            </a:extLst>
          </p:cNvPr>
          <p:cNvSpPr txBox="1"/>
          <p:nvPr/>
        </p:nvSpPr>
        <p:spPr>
          <a:xfrm>
            <a:off x="2548887" y="3933056"/>
            <a:ext cx="388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p1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6CE734-4ECC-F54F-B86E-6E0D5532CB48}"/>
              </a:ext>
            </a:extLst>
          </p:cNvPr>
          <p:cNvSpPr txBox="1"/>
          <p:nvPr/>
        </p:nvSpPr>
        <p:spPr>
          <a:xfrm>
            <a:off x="2679027" y="3671446"/>
            <a:ext cx="388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p2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FAC475-A814-F144-BF79-3831BC825D0A}"/>
              </a:ext>
            </a:extLst>
          </p:cNvPr>
          <p:cNvSpPr txBox="1"/>
          <p:nvPr/>
        </p:nvSpPr>
        <p:spPr>
          <a:xfrm>
            <a:off x="3000453" y="3671446"/>
            <a:ext cx="388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p3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EF60B1-4399-A34C-B965-48629E6389A4}"/>
              </a:ext>
            </a:extLst>
          </p:cNvPr>
          <p:cNvSpPr txBox="1"/>
          <p:nvPr/>
        </p:nvSpPr>
        <p:spPr>
          <a:xfrm>
            <a:off x="3188294" y="3907586"/>
            <a:ext cx="388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p4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073838-06E2-D04F-9396-0E3FB4269921}"/>
              </a:ext>
            </a:extLst>
          </p:cNvPr>
          <p:cNvSpPr txBox="1"/>
          <p:nvPr/>
        </p:nvSpPr>
        <p:spPr>
          <a:xfrm>
            <a:off x="3188294" y="4274531"/>
            <a:ext cx="388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p5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23A015-325E-414E-990F-396DE075FE73}"/>
              </a:ext>
            </a:extLst>
          </p:cNvPr>
          <p:cNvSpPr txBox="1"/>
          <p:nvPr/>
        </p:nvSpPr>
        <p:spPr>
          <a:xfrm>
            <a:off x="2873151" y="4396936"/>
            <a:ext cx="388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p6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8C7E0-1FD8-5E48-9E68-CEF4C678CCF6}"/>
              </a:ext>
            </a:extLst>
          </p:cNvPr>
          <p:cNvSpPr txBox="1"/>
          <p:nvPr/>
        </p:nvSpPr>
        <p:spPr>
          <a:xfrm>
            <a:off x="2558008" y="4243638"/>
            <a:ext cx="388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p7 </a:t>
            </a:r>
          </a:p>
        </p:txBody>
      </p:sp>
    </p:spTree>
    <p:extLst>
      <p:ext uri="{BB962C8B-B14F-4D97-AF65-F5344CB8AC3E}">
        <p14:creationId xmlns:p14="http://schemas.microsoft.com/office/powerpoint/2010/main" val="308892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35C995-23D7-FE4E-BDA5-89511CE50778}"/>
              </a:ext>
            </a:extLst>
          </p:cNvPr>
          <p:cNvSpPr txBox="1"/>
          <p:nvPr/>
        </p:nvSpPr>
        <p:spPr>
          <a:xfrm>
            <a:off x="179611" y="116632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Evolutionary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00E365-AE2B-3B4E-B402-AC487FA07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5" y="980016"/>
            <a:ext cx="4860130" cy="3313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589A44-BA21-D647-A8AB-7E2745DDD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632" y="4357712"/>
            <a:ext cx="4978400" cy="187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C8E1D0-23C2-F540-BE7C-B43FBA390E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107" y="1016376"/>
            <a:ext cx="5040560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38829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D278C353EEC14C94F9C6B9124330B1" ma:contentTypeVersion="12" ma:contentTypeDescription="Create a new document." ma:contentTypeScope="" ma:versionID="50514f55f1ccdfe2055ec97bac048475">
  <xsd:schema xmlns:xsd="http://www.w3.org/2001/XMLSchema" xmlns:xs="http://www.w3.org/2001/XMLSchema" xmlns:p="http://schemas.microsoft.com/office/2006/metadata/properties" xmlns:ns3="d1a44f33-689a-492f-af73-1f82141cd42b" xmlns:ns4="38db279d-4e86-4c2f-8997-f5474c248351" targetNamespace="http://schemas.microsoft.com/office/2006/metadata/properties" ma:root="true" ma:fieldsID="ab1fba49ffaa0a24c0367964360cb28a" ns3:_="" ns4:_="">
    <xsd:import namespace="d1a44f33-689a-492f-af73-1f82141cd42b"/>
    <xsd:import namespace="38db279d-4e86-4c2f-8997-f5474c24835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a44f33-689a-492f-af73-1f82141cd4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db279d-4e86-4c2f-8997-f5474c24835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A95010F-7852-4753-B009-E434AA6F16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a44f33-689a-492f-af73-1f82141cd42b"/>
    <ds:schemaRef ds:uri="38db279d-4e86-4c2f-8997-f5474c2483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37E5E41-01B8-417E-8DDB-3042EA8CA2C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F595C99-6F01-44DE-B0B0-20BFF94172F3}">
  <ds:schemaRefs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purl.org/dc/dcmitype/"/>
    <ds:schemaRef ds:uri="http://schemas.microsoft.com/office/infopath/2007/PartnerControls"/>
    <ds:schemaRef ds:uri="38db279d-4e86-4c2f-8997-f5474c248351"/>
    <ds:schemaRef ds:uri="d1a44f33-689a-492f-af73-1f82141cd42b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62956</TotalTime>
  <Words>333</Words>
  <Application>Microsoft Macintosh PowerPoint</Application>
  <PresentationFormat>Custom</PresentationFormat>
  <Paragraphs>105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ＭＳ Ｐゴシック</vt:lpstr>
      <vt:lpstr>ＭＳ Ｐゴシック</vt:lpstr>
      <vt:lpstr>宋体</vt:lpstr>
      <vt:lpstr>Arial</vt:lpstr>
      <vt:lpstr>Cambria Math</vt:lpstr>
      <vt:lpstr>Century Gothic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--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Cell Possibilities</dc:title>
  <dc:creator>John Bradley</dc:creator>
  <cp:lastModifiedBy>Rubio-Solis, Adrian</cp:lastModifiedBy>
  <cp:revision>1371</cp:revision>
  <dcterms:created xsi:type="dcterms:W3CDTF">2006-01-27T16:59:32Z</dcterms:created>
  <dcterms:modified xsi:type="dcterms:W3CDTF">2021-07-10T08:25:20Z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0x0101003ED278C353EEC14C94F9C6B9124330B1</vt:lpwstr>
  </property>
</Properties>
</file>